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0356" autoAdjust="0"/>
  </p:normalViewPr>
  <p:slideViewPr>
    <p:cSldViewPr>
      <p:cViewPr>
        <p:scale>
          <a:sx n="100" d="100"/>
          <a:sy n="100" d="100"/>
        </p:scale>
        <p:origin x="-516" y="4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88556F-CBEE-4277-9F55-5CC9E35CB449}" type="datetimeFigureOut">
              <a:rPr lang="en-US" smtClean="0"/>
              <a:t>8/17/2021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CED83F-114E-44FF-A3BA-BC96DAEF2FC9}" type="slidenum">
              <a:rPr lang="en-US" smtClean="0"/>
              <a:t>‹#›</a:t>
            </a:fld>
            <a:endParaRPr lang="en-US"/>
          </a:p>
        </p:txBody>
      </p:sp>
    </p:spTree>
    <p:extLst>
      <p:ext uri="{BB962C8B-B14F-4D97-AF65-F5344CB8AC3E}">
        <p14:creationId xmlns:p14="http://schemas.microsoft.com/office/powerpoint/2010/main" val="3450267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Assessing the patient's signs </a:t>
            </a:r>
            <a:r>
              <a:rPr lang="en-US" sz="1200" kern="1200" baseline="0" dirty="0" smtClean="0">
                <a:solidFill>
                  <a:schemeClr val="tx1"/>
                </a:solidFill>
                <a:effectLst/>
                <a:latin typeface="+mn-lt"/>
                <a:ea typeface="+mn-ea"/>
                <a:cs typeface="+mn-cs"/>
              </a:rPr>
              <a:t> of </a:t>
            </a:r>
            <a:r>
              <a:rPr lang="en-US" sz="1200" kern="1200" dirty="0" smtClean="0">
                <a:solidFill>
                  <a:schemeClr val="tx1"/>
                </a:solidFill>
                <a:effectLst/>
                <a:latin typeface="+mn-lt"/>
                <a:ea typeface="+mn-ea"/>
                <a:cs typeface="+mn-cs"/>
              </a:rPr>
              <a:t>the blood pressure, temperature, and heart rate are some of the most common practice that a health care professional should consider to determine their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health condition. The mechanical ventilation technique is one of the most efficient methods of assessing the patient's signs such as blood pressure, heart rate and temperatures (Cairo, 2019). It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allow the for he evaluation of  patients' health status which</a:t>
            </a:r>
            <a:r>
              <a:rPr lang="en-US" sz="1200" kern="1200" baseline="0" dirty="0" smtClean="0">
                <a:solidFill>
                  <a:schemeClr val="tx1"/>
                </a:solidFill>
                <a:effectLst/>
                <a:latin typeface="+mn-lt"/>
                <a:ea typeface="+mn-ea"/>
                <a:cs typeface="+mn-cs"/>
              </a:rPr>
              <a:t> is done </a:t>
            </a:r>
            <a:r>
              <a:rPr lang="en-US" sz="1200" kern="1200" dirty="0" smtClean="0">
                <a:solidFill>
                  <a:schemeClr val="tx1"/>
                </a:solidFill>
                <a:effectLst/>
                <a:latin typeface="+mn-lt"/>
                <a:ea typeface="+mn-ea"/>
                <a:cs typeface="+mn-cs"/>
              </a:rPr>
              <a:t>continuously by checking on their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temperature, heart rate, and blood pressure.</a:t>
            </a:r>
          </a:p>
        </p:txBody>
      </p:sp>
      <p:sp>
        <p:nvSpPr>
          <p:cNvPr id="4" name="Slide Number Placeholder 3"/>
          <p:cNvSpPr>
            <a:spLocks noGrp="1"/>
          </p:cNvSpPr>
          <p:nvPr>
            <p:ph type="sldNum" sz="quarter" idx="10"/>
          </p:nvPr>
        </p:nvSpPr>
        <p:spPr/>
        <p:txBody>
          <a:bodyPr/>
          <a:lstStyle/>
          <a:p>
            <a:fld id="{F5CED83F-114E-44FF-A3BA-BC96DAEF2FC9}" type="slidenum">
              <a:rPr lang="en-US" smtClean="0"/>
              <a:t>2</a:t>
            </a:fld>
            <a:endParaRPr lang="en-US" dirty="0"/>
          </a:p>
        </p:txBody>
      </p:sp>
    </p:spTree>
    <p:extLst>
      <p:ext uri="{BB962C8B-B14F-4D97-AF65-F5344CB8AC3E}">
        <p14:creationId xmlns:p14="http://schemas.microsoft.com/office/powerpoint/2010/main" val="2967927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11</a:t>
            </a:fld>
            <a:endParaRPr lang="en-US"/>
          </a:p>
        </p:txBody>
      </p:sp>
    </p:spTree>
    <p:extLst>
      <p:ext uri="{BB962C8B-B14F-4D97-AF65-F5344CB8AC3E}">
        <p14:creationId xmlns:p14="http://schemas.microsoft.com/office/powerpoint/2010/main" val="1859493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The ventilation mechanism allows the health care professional to monitor the patient's heart condition daily with the help of a mechanical ventilator. The ventilator allows the health care professionals to carefully evaluate the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health status of patients before making a professional decision concerning their health. The ventilator has a unique alarm mechanism that alerts the clinician on changes patients' health condition.</a:t>
            </a:r>
            <a:r>
              <a:rPr lang="en-US" sz="1200" kern="1200" baseline="0" dirty="0" smtClean="0">
                <a:solidFill>
                  <a:schemeClr val="tx1"/>
                </a:solidFill>
                <a:effectLst/>
                <a:latin typeface="+mn-lt"/>
                <a:ea typeface="+mn-ea"/>
                <a:cs typeface="+mn-cs"/>
              </a:rPr>
              <a:t> The</a:t>
            </a:r>
            <a:r>
              <a:rPr lang="en-US" sz="1200" kern="1200" dirty="0" smtClean="0">
                <a:solidFill>
                  <a:schemeClr val="tx1"/>
                </a:solidFill>
                <a:effectLst/>
                <a:latin typeface="+mn-lt"/>
                <a:ea typeface="+mn-ea"/>
                <a:cs typeface="+mn-cs"/>
              </a:rPr>
              <a:t> ventilator has alarms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activated to give a notification</a:t>
            </a:r>
            <a:r>
              <a:rPr lang="en-US" sz="1200" kern="1200" baseline="0" dirty="0" smtClean="0">
                <a:solidFill>
                  <a:schemeClr val="tx1"/>
                </a:solidFill>
                <a:effectLst/>
                <a:latin typeface="+mn-lt"/>
                <a:ea typeface="+mn-ea"/>
                <a:cs typeface="+mn-cs"/>
              </a:rPr>
              <a:t> on an</a:t>
            </a:r>
            <a:r>
              <a:rPr lang="en-US" sz="1200" kern="1200" dirty="0" smtClean="0">
                <a:solidFill>
                  <a:schemeClr val="tx1"/>
                </a:solidFill>
                <a:effectLst/>
                <a:latin typeface="+mn-lt"/>
                <a:ea typeface="+mn-ea"/>
                <a:cs typeface="+mn-cs"/>
              </a:rPr>
              <a:t> increase in their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temperature or the heart rate hence calling the clinicians attention to the patient. The ventilator notifies the clinicians on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cardiovascular signs and any</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changes related to the patient heart rate.</a:t>
            </a:r>
          </a:p>
          <a:p>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3</a:t>
            </a:fld>
            <a:endParaRPr lang="en-US" dirty="0"/>
          </a:p>
        </p:txBody>
      </p:sp>
    </p:spTree>
    <p:extLst>
      <p:ext uri="{BB962C8B-B14F-4D97-AF65-F5344CB8AC3E}">
        <p14:creationId xmlns:p14="http://schemas.microsoft.com/office/powerpoint/2010/main" val="458224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ventilator measures the heart rate of the patient. Furthermore, it continually assesses the changes in heart rate and notifies the clinician</a:t>
            </a:r>
            <a:r>
              <a:rPr lang="en-US" sz="1200" kern="1200" baseline="0" dirty="0" smtClean="0">
                <a:solidFill>
                  <a:schemeClr val="tx1"/>
                </a:solidFill>
                <a:effectLst/>
                <a:latin typeface="+mn-lt"/>
                <a:ea typeface="+mn-ea"/>
                <a:cs typeface="+mn-cs"/>
              </a:rPr>
              <a:t> in case </a:t>
            </a:r>
            <a:r>
              <a:rPr lang="en-US" sz="1200" kern="1200" dirty="0" smtClean="0">
                <a:solidFill>
                  <a:schemeClr val="tx1"/>
                </a:solidFill>
                <a:effectLst/>
                <a:latin typeface="+mn-lt"/>
                <a:ea typeface="+mn-ea"/>
                <a:cs typeface="+mn-cs"/>
              </a:rPr>
              <a:t> the patient's health deteriorates. The have  electrocardiogram  that enables continuous monitoring of the patient’s heart rate. Patients under the ventilator need to be monitored changes in </a:t>
            </a:r>
            <a:r>
              <a:rPr lang="en-US" sz="1200" kern="1200" dirty="0" smtClean="0">
                <a:solidFill>
                  <a:schemeClr val="tx1"/>
                </a:solidFill>
                <a:effectLst/>
                <a:latin typeface="+mn-lt"/>
                <a:ea typeface="+mn-ea"/>
                <a:cs typeface="+mn-cs"/>
              </a:rPr>
              <a:t>heart rate</a:t>
            </a:r>
            <a:r>
              <a:rPr lang="en-US" sz="1200" kern="1200" dirty="0" smtClean="0">
                <a:solidFill>
                  <a:schemeClr val="tx1"/>
                </a:solidFill>
                <a:effectLst/>
                <a:latin typeface="+mn-lt"/>
                <a:ea typeface="+mn-ea"/>
                <a:cs typeface="+mn-cs"/>
              </a:rPr>
              <a:t> using an electrocardiogram.</a:t>
            </a:r>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4</a:t>
            </a:fld>
            <a:endParaRPr lang="en-US" dirty="0"/>
          </a:p>
        </p:txBody>
      </p:sp>
    </p:spTree>
    <p:extLst>
      <p:ext uri="{BB962C8B-B14F-4D97-AF65-F5344CB8AC3E}">
        <p14:creationId xmlns:p14="http://schemas.microsoft.com/office/powerpoint/2010/main" val="3249169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system also has a set of alarms that helps notify the clinician if the patient's heart rate deteriorates or exceeds the average rate. This system also checks the minimum or the maximum heart rate of the patient. The clinician is alerted if the patient's heart rate goes beyond the minimum  or exceeds the required maximum rate. This type of system enables the clinician to give the patient clinical attention on a time</a:t>
            </a:r>
            <a:r>
              <a:rPr lang="en-US" sz="1200" kern="1200" baseline="0" dirty="0" smtClean="0">
                <a:solidFill>
                  <a:schemeClr val="tx1"/>
                </a:solidFill>
                <a:effectLst/>
                <a:latin typeface="+mn-lt"/>
                <a:ea typeface="+mn-ea"/>
                <a:cs typeface="+mn-cs"/>
              </a:rPr>
              <a:t> hence </a:t>
            </a:r>
            <a:r>
              <a:rPr lang="en-US" sz="1200" kern="1200" dirty="0" smtClean="0">
                <a:solidFill>
                  <a:schemeClr val="tx1"/>
                </a:solidFill>
                <a:effectLst/>
                <a:latin typeface="+mn-lt"/>
                <a:ea typeface="+mn-ea"/>
                <a:cs typeface="+mn-cs"/>
              </a:rPr>
              <a:t> improving the healthcare services offered.</a:t>
            </a:r>
          </a:p>
          <a:p>
            <a:r>
              <a:rPr lang="en-US" dirty="0" smtClean="0"/>
              <a:t> </a:t>
            </a:r>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5</a:t>
            </a:fld>
            <a:endParaRPr lang="en-US"/>
          </a:p>
        </p:txBody>
      </p:sp>
    </p:spTree>
    <p:extLst>
      <p:ext uri="{BB962C8B-B14F-4D97-AF65-F5344CB8AC3E}">
        <p14:creationId xmlns:p14="http://schemas.microsoft.com/office/powerpoint/2010/main" val="1965324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healthcare professional places the electrocardiogram in the correct position on the patient to allow the ventilators to work effectively. The clinician ensures the electrocardiogram is placed on the patient's chest and in the correct position to detect their heart rate. The electrocardiogram is placed close to the clavicle and  intercostal pace on the left side of the </a:t>
            </a:r>
            <a:r>
              <a:rPr lang="en-US" sz="1200" kern="1200" dirty="0" err="1" smtClean="0">
                <a:solidFill>
                  <a:schemeClr val="tx1"/>
                </a:solidFill>
                <a:effectLst/>
                <a:latin typeface="+mn-lt"/>
                <a:ea typeface="+mn-ea"/>
                <a:cs typeface="+mn-cs"/>
              </a:rPr>
              <a:t>midaxillary</a:t>
            </a:r>
            <a:r>
              <a:rPr lang="en-US" sz="1200" kern="1200" dirty="0" smtClean="0">
                <a:solidFill>
                  <a:schemeClr val="tx1"/>
                </a:solidFill>
                <a:effectLst/>
                <a:latin typeface="+mn-lt"/>
                <a:ea typeface="+mn-ea"/>
                <a:cs typeface="+mn-cs"/>
              </a:rPr>
              <a:t> line. The leads are also placed to ensure that the system displays them on the monitor for the clinician to observe heart rate.</a:t>
            </a:r>
          </a:p>
        </p:txBody>
      </p:sp>
      <p:sp>
        <p:nvSpPr>
          <p:cNvPr id="4" name="Slide Number Placeholder 3"/>
          <p:cNvSpPr>
            <a:spLocks noGrp="1"/>
          </p:cNvSpPr>
          <p:nvPr>
            <p:ph type="sldNum" sz="quarter" idx="10"/>
          </p:nvPr>
        </p:nvSpPr>
        <p:spPr/>
        <p:txBody>
          <a:bodyPr/>
          <a:lstStyle/>
          <a:p>
            <a:fld id="{F5CED83F-114E-44FF-A3BA-BC96DAEF2FC9}" type="slidenum">
              <a:rPr lang="en-US" smtClean="0"/>
              <a:t>6</a:t>
            </a:fld>
            <a:endParaRPr lang="en-US"/>
          </a:p>
        </p:txBody>
      </p:sp>
    </p:spTree>
    <p:extLst>
      <p:ext uri="{BB962C8B-B14F-4D97-AF65-F5344CB8AC3E}">
        <p14:creationId xmlns:p14="http://schemas.microsoft.com/office/powerpoint/2010/main" val="3848575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computers scan the electrocardiogram to detect any changes in the heart rate of the patient. The close integration of alarms helps notify the clinician if the monitors detect danger on the heart rate. The activation of alarm depends on dangerous factors such as disconnection of electrocardiogram electrodes from the patient or if the ventilators are disconnected from the patient's body. Other factors that  affect the heart rates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include anxiety, stress or reaction to drugs taken by the patient. These factors contribute to change in the heart rate of the patient. It is recommended that an initial 12- lead electrocardiogram be obtained when a patient has respiratory failure and is aged 21 years or below.</a:t>
            </a:r>
          </a:p>
          <a:p>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7</a:t>
            </a:fld>
            <a:endParaRPr lang="en-US"/>
          </a:p>
        </p:txBody>
      </p:sp>
    </p:spTree>
    <p:extLst>
      <p:ext uri="{BB962C8B-B14F-4D97-AF65-F5344CB8AC3E}">
        <p14:creationId xmlns:p14="http://schemas.microsoft.com/office/powerpoint/2010/main" val="2800802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Monitoring the patient's temperature is another important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 issue to consider when determining their</a:t>
            </a:r>
            <a:r>
              <a:rPr lang="en-US" sz="1200" kern="1200" baseline="0" dirty="0" smtClean="0">
                <a:solidFill>
                  <a:schemeClr val="tx1"/>
                </a:solidFill>
                <a:effectLst/>
                <a:latin typeface="+mn-lt"/>
                <a:ea typeface="+mn-ea"/>
                <a:cs typeface="+mn-cs"/>
              </a:rPr>
              <a:t> Health</a:t>
            </a:r>
            <a:r>
              <a:rPr lang="en-US" sz="1200" kern="1200" dirty="0" smtClean="0">
                <a:solidFill>
                  <a:schemeClr val="tx1"/>
                </a:solidFill>
                <a:effectLst/>
                <a:latin typeface="+mn-lt"/>
                <a:ea typeface="+mn-ea"/>
                <a:cs typeface="+mn-cs"/>
              </a:rPr>
              <a:t>.  There are various techniques that a clinician can apply to measure the temperature of the patent. One of the most effective ways of measuring the patient’s temperature is through the mouth or oral means.</a:t>
            </a:r>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8</a:t>
            </a:fld>
            <a:endParaRPr lang="en-US"/>
          </a:p>
        </p:txBody>
      </p:sp>
    </p:spTree>
    <p:extLst>
      <p:ext uri="{BB962C8B-B14F-4D97-AF65-F5344CB8AC3E}">
        <p14:creationId xmlns:p14="http://schemas.microsoft.com/office/powerpoint/2010/main" val="1648630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Several factors affect the average body temperatures of the patient</a:t>
            </a:r>
            <a:r>
              <a:rPr lang="en-US" sz="1200" kern="1200" baseline="0" dirty="0" smtClean="0">
                <a:solidFill>
                  <a:schemeClr val="tx1"/>
                </a:solidFill>
                <a:effectLst/>
                <a:latin typeface="+mn-lt"/>
                <a:ea typeface="+mn-ea"/>
                <a:cs typeface="+mn-cs"/>
              </a:rPr>
              <a:t> and thus, </a:t>
            </a:r>
            <a:r>
              <a:rPr lang="en-US" sz="1200" kern="1200" dirty="0" smtClean="0">
                <a:solidFill>
                  <a:schemeClr val="tx1"/>
                </a:solidFill>
                <a:effectLst/>
                <a:latin typeface="+mn-lt"/>
                <a:ea typeface="+mn-ea"/>
                <a:cs typeface="+mn-cs"/>
              </a:rPr>
              <a:t>clinician needs to be familiar with them</a:t>
            </a:r>
            <a:r>
              <a:rPr lang="en-US" sz="1200" kern="1200" baseline="0" dirty="0" smtClean="0">
                <a:solidFill>
                  <a:schemeClr val="tx1"/>
                </a:solidFill>
                <a:effectLst/>
                <a:latin typeface="+mn-lt"/>
                <a:ea typeface="+mn-ea"/>
                <a:cs typeface="+mn-cs"/>
              </a:rPr>
              <a:t> and know how they </a:t>
            </a:r>
            <a:r>
              <a:rPr lang="en-US" sz="1200" kern="1200" dirty="0" smtClean="0">
                <a:solidFill>
                  <a:schemeClr val="tx1"/>
                </a:solidFill>
                <a:effectLst/>
                <a:latin typeface="+mn-lt"/>
                <a:ea typeface="+mn-ea"/>
                <a:cs typeface="+mn-cs"/>
              </a:rPr>
              <a:t>affect the body temperature of the patient.  Some</a:t>
            </a:r>
            <a:r>
              <a:rPr lang="en-US" sz="1200" kern="1200" baseline="0" dirty="0" smtClean="0">
                <a:solidFill>
                  <a:schemeClr val="tx1"/>
                </a:solidFill>
                <a:effectLst/>
                <a:latin typeface="+mn-lt"/>
                <a:ea typeface="+mn-ea"/>
                <a:cs typeface="+mn-cs"/>
              </a:rPr>
              <a:t> of t</a:t>
            </a:r>
            <a:r>
              <a:rPr lang="en-US" sz="1200" kern="1200" dirty="0" smtClean="0">
                <a:solidFill>
                  <a:schemeClr val="tx1"/>
                </a:solidFill>
                <a:effectLst/>
                <a:latin typeface="+mn-lt"/>
                <a:ea typeface="+mn-ea"/>
                <a:cs typeface="+mn-cs"/>
              </a:rPr>
              <a:t>hese factors includes hypothermia, tissue necrosis, and fever, resulting from surgical trauma experienced by the patient. </a:t>
            </a:r>
            <a:r>
              <a:rPr lang="en-US" sz="1200" kern="1200" dirty="0" err="1" smtClean="0">
                <a:solidFill>
                  <a:schemeClr val="tx1"/>
                </a:solidFill>
                <a:effectLst/>
                <a:latin typeface="+mn-lt"/>
                <a:ea typeface="+mn-ea"/>
                <a:cs typeface="+mn-cs"/>
              </a:rPr>
              <a:t>Leukaemia</a:t>
            </a:r>
            <a:r>
              <a:rPr lang="en-US" sz="1200" kern="1200" dirty="0" smtClean="0">
                <a:solidFill>
                  <a:schemeClr val="tx1"/>
                </a:solidFill>
                <a:effectLst/>
                <a:latin typeface="+mn-lt"/>
                <a:ea typeface="+mn-ea"/>
                <a:cs typeface="+mn-cs"/>
              </a:rPr>
              <a:t> and other metabolic-related diseases are also  some of the possible causes of the high body temperatures. It is recommended that the clinician assess the patient's body temperature before giving a clinical judgment concerning the patient health. </a:t>
            </a:r>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9</a:t>
            </a:fld>
            <a:endParaRPr lang="en-US"/>
          </a:p>
        </p:txBody>
      </p:sp>
    </p:spTree>
    <p:extLst>
      <p:ext uri="{BB962C8B-B14F-4D97-AF65-F5344CB8AC3E}">
        <p14:creationId xmlns:p14="http://schemas.microsoft.com/office/powerpoint/2010/main" val="3196823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Hypothermia, one of the significant factors that cause an increase in body temperature.</a:t>
            </a:r>
            <a:r>
              <a:rPr lang="en-US" sz="1200" kern="1200" baseline="0" dirty="0" smtClean="0">
                <a:solidFill>
                  <a:schemeClr val="tx1"/>
                </a:solidFill>
                <a:effectLst/>
                <a:latin typeface="+mn-lt"/>
                <a:ea typeface="+mn-ea"/>
                <a:cs typeface="+mn-cs"/>
              </a:rPr>
              <a:t> This results from</a:t>
            </a:r>
            <a:r>
              <a:rPr lang="en-US" sz="1200" kern="1200" dirty="0" smtClean="0">
                <a:solidFill>
                  <a:schemeClr val="tx1"/>
                </a:solidFill>
                <a:effectLst/>
                <a:latin typeface="+mn-lt"/>
                <a:ea typeface="+mn-ea"/>
                <a:cs typeface="+mn-cs"/>
              </a:rPr>
              <a:t> metabolic disorders such as disorders in the patient's central nervous system or other drugs taken by the patient. The health care professional should assess  make the patients experience high body temperatures in order to solve their</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health problems. Lastly, the chapter concludes that it is essential for health care professionals to analyze the patient's physical condition and vital signs </a:t>
            </a:r>
            <a:endParaRPr lang="en-US" dirty="0"/>
          </a:p>
        </p:txBody>
      </p:sp>
      <p:sp>
        <p:nvSpPr>
          <p:cNvPr id="4" name="Slide Number Placeholder 3"/>
          <p:cNvSpPr>
            <a:spLocks noGrp="1"/>
          </p:cNvSpPr>
          <p:nvPr>
            <p:ph type="sldNum" sz="quarter" idx="10"/>
          </p:nvPr>
        </p:nvSpPr>
        <p:spPr/>
        <p:txBody>
          <a:bodyPr/>
          <a:lstStyle/>
          <a:p>
            <a:fld id="{F5CED83F-114E-44FF-A3BA-BC96DAEF2FC9}" type="slidenum">
              <a:rPr lang="en-US" smtClean="0"/>
              <a:t>10</a:t>
            </a:fld>
            <a:endParaRPr lang="en-US"/>
          </a:p>
        </p:txBody>
      </p:sp>
    </p:spTree>
    <p:extLst>
      <p:ext uri="{BB962C8B-B14F-4D97-AF65-F5344CB8AC3E}">
        <p14:creationId xmlns:p14="http://schemas.microsoft.com/office/powerpoint/2010/main" val="603331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BC0C4F4-D1E9-4E5F-8352-D7F2DF7DC7E5}"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0C4F4-D1E9-4E5F-8352-D7F2DF7DC7E5}"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C0C4F4-D1E9-4E5F-8352-D7F2DF7DC7E5}"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2BC0C4F4-D1E9-4E5F-8352-D7F2DF7DC7E5}"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C0C4F4-D1E9-4E5F-8352-D7F2DF7DC7E5}" type="datetimeFigureOut">
              <a:rPr lang="en-US" smtClean="0"/>
              <a:t>8/17/2021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C0C4F4-D1E9-4E5F-8352-D7F2DF7DC7E5}" type="datetimeFigureOut">
              <a:rPr lang="en-US" smtClean="0"/>
              <a:t>8/17/2021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C0C4F4-D1E9-4E5F-8352-D7F2DF7DC7E5}" type="datetimeFigureOut">
              <a:rPr lang="en-US" smtClean="0"/>
              <a:t>8/17/2021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C0C4F4-D1E9-4E5F-8352-D7F2DF7DC7E5}" type="datetimeFigureOut">
              <a:rPr lang="en-US" smtClean="0"/>
              <a:t>8/17/2021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C0C4F4-D1E9-4E5F-8352-D7F2DF7DC7E5}" type="datetimeFigureOut">
              <a:rPr lang="en-US" smtClean="0"/>
              <a:t>8/17/2021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C0C4F4-D1E9-4E5F-8352-D7F2DF7DC7E5}" type="datetimeFigureOut">
              <a:rPr lang="en-US" smtClean="0"/>
              <a:t>8/17/2021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0CA76-E6B8-4962-B478-EC7CAFEAA14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C0C4F4-D1E9-4E5F-8352-D7F2DF7DC7E5}" type="datetimeFigureOut">
              <a:rPr lang="en-US" smtClean="0"/>
              <a:t>8/17/2021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E0CA76-E6B8-4962-B478-EC7CAFEAA149}"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2BC0C4F4-D1E9-4E5F-8352-D7F2DF7DC7E5}" type="datetimeFigureOut">
              <a:rPr lang="en-US" smtClean="0"/>
              <a:t>8/17/2021</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82E0CA76-E6B8-4962-B478-EC7CAFEAA149}"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295400"/>
            <a:ext cx="7772400" cy="2667000"/>
          </a:xfrm>
        </p:spPr>
        <p:txBody>
          <a:bodyPr>
            <a:normAutofit fontScale="90000"/>
          </a:bodyPr>
          <a:lstStyle/>
          <a:p>
            <a:pPr algn="ctr"/>
            <a:r>
              <a:rPr lang="en-US" dirty="0" smtClean="0"/>
              <a:t/>
            </a:r>
            <a:br>
              <a:rPr lang="en-US" dirty="0" smtClean="0"/>
            </a:br>
            <a:r>
              <a:rPr lang="en-US" b="1" dirty="0"/>
              <a:t>Initial Patient </a:t>
            </a:r>
            <a:r>
              <a:rPr lang="en-US" b="1" dirty="0" smtClean="0"/>
              <a:t>Assessment</a:t>
            </a:r>
            <a:br>
              <a:rPr lang="en-US" b="1" dirty="0" smtClean="0"/>
            </a:br>
            <a:r>
              <a:rPr lang="en-US" dirty="0" err="1" smtClean="0"/>
              <a:t>Sendie</a:t>
            </a:r>
            <a:r>
              <a:rPr lang="en-US" dirty="0" smtClean="0"/>
              <a:t> saint-Fleur</a:t>
            </a:r>
            <a:br>
              <a:rPr lang="en-US" dirty="0" smtClean="0"/>
            </a:br>
            <a:r>
              <a:rPr lang="en-US" dirty="0" smtClean="0"/>
              <a:t> Hernandez. D</a:t>
            </a:r>
            <a:br>
              <a:rPr lang="en-US" dirty="0" smtClean="0"/>
            </a:br>
            <a:r>
              <a:rPr lang="en-US" dirty="0"/>
              <a:t>K</a:t>
            </a:r>
            <a:r>
              <a:rPr lang="en-US" dirty="0" smtClean="0"/>
              <a:t>eiser university</a:t>
            </a:r>
            <a:endParaRPr lang="en-US" dirty="0"/>
          </a:p>
        </p:txBody>
      </p:sp>
      <p:sp>
        <p:nvSpPr>
          <p:cNvPr id="3" name="Subtitle 2"/>
          <p:cNvSpPr>
            <a:spLocks noGrp="1"/>
          </p:cNvSpPr>
          <p:nvPr>
            <p:ph type="subTitle" idx="1"/>
          </p:nvPr>
        </p:nvSpPr>
        <p:spPr>
          <a:xfrm>
            <a:off x="914400" y="4572000"/>
            <a:ext cx="7117180" cy="1219200"/>
          </a:xfrm>
        </p:spPr>
        <p:txBody>
          <a:bodyPr/>
          <a:lstStyle/>
          <a:p>
            <a:pPr algn="ctr"/>
            <a:r>
              <a:rPr lang="en-US" dirty="0" smtClean="0">
                <a:latin typeface="Times New Roman" pitchFamily="18" charset="0"/>
                <a:cs typeface="Times New Roman" pitchFamily="18" charset="0"/>
              </a:rPr>
              <a:t>17</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August 2021</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267842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err="1" smtClean="0">
                <a:latin typeface="Times New Roman" pitchFamily="18" charset="0"/>
                <a:cs typeface="Times New Roman" pitchFamily="18" charset="0"/>
              </a:rPr>
              <a:t>Cont</a:t>
            </a:r>
            <a:r>
              <a:rPr lang="en-US" sz="2800" b="1" dirty="0" smtClean="0">
                <a:latin typeface="Times New Roman" pitchFamily="18" charset="0"/>
                <a:cs typeface="Times New Roman" pitchFamily="18" charset="0"/>
              </a:rPr>
              <a:t>:..How mechanical ventilation and Temperature</a:t>
            </a:r>
            <a:endParaRPr lang="en-US" sz="2800" dirty="0"/>
          </a:p>
        </p:txBody>
      </p:sp>
      <p:sp>
        <p:nvSpPr>
          <p:cNvPr id="3" name="Content Placeholder 2"/>
          <p:cNvSpPr>
            <a:spLocks noGrp="1"/>
          </p:cNvSpPr>
          <p:nvPr>
            <p:ph sz="half" idx="1"/>
          </p:nvPr>
        </p:nvSpPr>
        <p:spPr>
          <a:xfrm>
            <a:off x="1009442" y="1809749"/>
            <a:ext cx="4629358" cy="3371851"/>
          </a:xfrm>
        </p:spPr>
        <p:txBody>
          <a:bodyPr>
            <a:normAutofit/>
          </a:bodyPr>
          <a:lstStyle/>
          <a:p>
            <a:r>
              <a:rPr lang="en-US" dirty="0" smtClean="0"/>
              <a:t>Hypothermia cause </a:t>
            </a:r>
            <a:r>
              <a:rPr lang="en-US" dirty="0"/>
              <a:t>an increase in body </a:t>
            </a:r>
            <a:r>
              <a:rPr lang="en-US" dirty="0" smtClean="0"/>
              <a:t>temperature</a:t>
            </a:r>
          </a:p>
          <a:p>
            <a:r>
              <a:rPr lang="en-US" dirty="0" smtClean="0"/>
              <a:t>This hypothermia results from Metabolic disorder</a:t>
            </a:r>
          </a:p>
          <a:p>
            <a:r>
              <a:rPr lang="en-US" dirty="0" smtClean="0"/>
              <a:t>The health </a:t>
            </a:r>
            <a:r>
              <a:rPr lang="en-US" dirty="0"/>
              <a:t>care professionals </a:t>
            </a:r>
            <a:r>
              <a:rPr lang="en-US" dirty="0" smtClean="0"/>
              <a:t>need to  </a:t>
            </a:r>
            <a:r>
              <a:rPr lang="en-US" dirty="0"/>
              <a:t>analyze the patient's physical condition and vital </a:t>
            </a:r>
            <a:r>
              <a:rPr lang="en-US" dirty="0" smtClean="0"/>
              <a:t>signs</a:t>
            </a:r>
            <a:endParaRPr lang="en-US" dirty="0" smtClean="0"/>
          </a:p>
          <a:p>
            <a:pPr marL="0" indent="0">
              <a:buNone/>
            </a:pPr>
            <a:r>
              <a:rPr lang="en-US" dirty="0" smtClean="0"/>
              <a:t> </a:t>
            </a:r>
            <a:endParaRPr lang="en-US" dirty="0"/>
          </a:p>
        </p:txBody>
      </p:sp>
      <p:sp>
        <p:nvSpPr>
          <p:cNvPr id="4" name="Content Placeholder 3"/>
          <p:cNvSpPr>
            <a:spLocks noGrp="1"/>
          </p:cNvSpPr>
          <p:nvPr>
            <p:ph sz="half" idx="2"/>
          </p:nvPr>
        </p:nvSpPr>
        <p:spPr>
          <a:xfrm>
            <a:off x="5943600" y="2019299"/>
            <a:ext cx="2867382" cy="3028951"/>
          </a:xfrm>
        </p:spPr>
        <p:txBody>
          <a:bodyPr>
            <a:normAutofit/>
          </a:bodyPr>
          <a:lstStyle/>
          <a:p>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2057400"/>
            <a:ext cx="2867382"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50192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lstStyle/>
          <a:p>
            <a:r>
              <a:rPr lang="en-US" dirty="0"/>
              <a:t>Cairo, J. M. (2019). </a:t>
            </a:r>
            <a:r>
              <a:rPr lang="en-US" i="1" dirty="0" err="1"/>
              <a:t>Pilbeam's</a:t>
            </a:r>
            <a:r>
              <a:rPr lang="en-US" i="1" dirty="0"/>
              <a:t> Mechanical Ventilation E-Book: Physiological and Clinical Applications</a:t>
            </a:r>
            <a:r>
              <a:rPr lang="en-US" dirty="0"/>
              <a:t>. Elsevier Health Sciences. </a:t>
            </a:r>
          </a:p>
        </p:txBody>
      </p:sp>
    </p:spTree>
    <p:extLst>
      <p:ext uri="{BB962C8B-B14F-4D97-AF65-F5344CB8AC3E}">
        <p14:creationId xmlns:p14="http://schemas.microsoft.com/office/powerpoint/2010/main" val="2131889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Initial Patient Assessment</a:t>
            </a:r>
            <a:endParaRPr lang="en-US" dirty="0"/>
          </a:p>
        </p:txBody>
      </p:sp>
      <p:sp>
        <p:nvSpPr>
          <p:cNvPr id="3" name="Content Placeholder 2"/>
          <p:cNvSpPr>
            <a:spLocks noGrp="1"/>
          </p:cNvSpPr>
          <p:nvPr>
            <p:ph sz="half" idx="1"/>
          </p:nvPr>
        </p:nvSpPr>
        <p:spPr>
          <a:xfrm>
            <a:off x="457200" y="1600201"/>
            <a:ext cx="4038600" cy="3505200"/>
          </a:xfrm>
        </p:spPr>
        <p:txBody>
          <a:bodyPr>
            <a:normAutofit lnSpcReduction="10000"/>
          </a:bodyPr>
          <a:lstStyle/>
          <a:p>
            <a:r>
              <a:rPr lang="en-US" sz="2400" dirty="0" smtClean="0">
                <a:latin typeface="Times New Roman" pitchFamily="18" charset="0"/>
                <a:cs typeface="Times New Roman" pitchFamily="18" charset="0"/>
              </a:rPr>
              <a:t>The mechanical </a:t>
            </a:r>
            <a:r>
              <a:rPr lang="en-US" sz="2400" dirty="0">
                <a:latin typeface="Times New Roman" pitchFamily="18" charset="0"/>
                <a:cs typeface="Times New Roman" pitchFamily="18" charset="0"/>
              </a:rPr>
              <a:t>ventilation technique </a:t>
            </a:r>
            <a:r>
              <a:rPr lang="en-US" sz="2400" dirty="0" smtClean="0">
                <a:latin typeface="Times New Roman" pitchFamily="18" charset="0"/>
                <a:cs typeface="Times New Roman" pitchFamily="18" charset="0"/>
              </a:rPr>
              <a:t> helps in assessing the patient's vital signs</a:t>
            </a:r>
          </a:p>
          <a:p>
            <a:r>
              <a:rPr lang="en-US" sz="2400" dirty="0" smtClean="0">
                <a:latin typeface="Times New Roman" pitchFamily="18" charset="0"/>
                <a:cs typeface="Times New Roman" pitchFamily="18" charset="0"/>
              </a:rPr>
              <a:t>It allows for the evaluation of patients' health status</a:t>
            </a:r>
          </a:p>
          <a:p>
            <a:r>
              <a:rPr lang="en-US" sz="2400" dirty="0" smtClean="0">
                <a:latin typeface="Times New Roman" pitchFamily="18" charset="0"/>
                <a:cs typeface="Times New Roman" pitchFamily="18" charset="0"/>
              </a:rPr>
              <a:t>It is effective in  </a:t>
            </a:r>
            <a:r>
              <a:rPr lang="en-US" sz="2400" dirty="0">
                <a:latin typeface="Times New Roman" pitchFamily="18" charset="0"/>
                <a:cs typeface="Times New Roman" pitchFamily="18" charset="0"/>
              </a:rPr>
              <a:t>checking on the patients' temperature, heart rate, and blood pressure</a:t>
            </a:r>
            <a:endParaRPr lang="en-US" sz="2400" dirty="0" smtClean="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4" name="Content Placeholder 3"/>
          <p:cNvSpPr>
            <a:spLocks noGrp="1"/>
          </p:cNvSpPr>
          <p:nvPr>
            <p:ph sz="half" idx="2"/>
          </p:nvPr>
        </p:nvSpPr>
        <p:spPr>
          <a:xfrm>
            <a:off x="5105400" y="1600200"/>
            <a:ext cx="3505200" cy="3114675"/>
          </a:xfrm>
        </p:spPr>
        <p:txBody>
          <a:bodyPr>
            <a:normAutofit lnSpcReduction="10000"/>
          </a:bodyPr>
          <a:lstStyle/>
          <a:p>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600200"/>
            <a:ext cx="3733800"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6130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smtClean="0"/>
              <a:t>How the </a:t>
            </a:r>
            <a:r>
              <a:rPr lang="en-US" sz="3200" b="1" dirty="0"/>
              <a:t>ventilation </a:t>
            </a:r>
            <a:r>
              <a:rPr lang="en-US" sz="3200" b="1" dirty="0" smtClean="0"/>
              <a:t>mechanism is useful  </a:t>
            </a:r>
            <a:endParaRPr lang="en-US" sz="3200" b="1" dirty="0"/>
          </a:p>
        </p:txBody>
      </p:sp>
      <p:sp>
        <p:nvSpPr>
          <p:cNvPr id="3" name="Content Placeholder 2"/>
          <p:cNvSpPr>
            <a:spLocks noGrp="1"/>
          </p:cNvSpPr>
          <p:nvPr>
            <p:ph sz="half" idx="1"/>
          </p:nvPr>
        </p:nvSpPr>
        <p:spPr>
          <a:xfrm>
            <a:off x="457200" y="1600201"/>
            <a:ext cx="4648200" cy="3505200"/>
          </a:xfrm>
        </p:spPr>
        <p:txBody>
          <a:bodyPr>
            <a:normAutofit/>
          </a:bodyPr>
          <a:lstStyle/>
          <a:p>
            <a:r>
              <a:rPr lang="en-US" sz="2000" dirty="0">
                <a:latin typeface="Times New Roman" pitchFamily="18" charset="0"/>
                <a:cs typeface="Times New Roman" pitchFamily="18" charset="0"/>
              </a:rPr>
              <a:t>The ventilation </a:t>
            </a:r>
            <a:r>
              <a:rPr lang="en-US" sz="2000" dirty="0" smtClean="0">
                <a:latin typeface="Times New Roman" pitchFamily="18" charset="0"/>
                <a:cs typeface="Times New Roman" pitchFamily="18" charset="0"/>
              </a:rPr>
              <a:t>mechanism helps to  monitor </a:t>
            </a:r>
            <a:r>
              <a:rPr lang="en-US" sz="2000" dirty="0">
                <a:latin typeface="Times New Roman" pitchFamily="18" charset="0"/>
                <a:cs typeface="Times New Roman" pitchFamily="18" charset="0"/>
              </a:rPr>
              <a:t>the patient's </a:t>
            </a:r>
            <a:r>
              <a:rPr lang="en-US" sz="2000" dirty="0" smtClean="0">
                <a:latin typeface="Times New Roman" pitchFamily="18" charset="0"/>
                <a:cs typeface="Times New Roman" pitchFamily="18" charset="0"/>
              </a:rPr>
              <a:t>heart</a:t>
            </a:r>
          </a:p>
          <a:p>
            <a:r>
              <a:rPr lang="en-US" sz="2000" dirty="0" smtClean="0">
                <a:latin typeface="Times New Roman" pitchFamily="18" charset="0"/>
                <a:cs typeface="Times New Roman" pitchFamily="18" charset="0"/>
              </a:rPr>
              <a:t>Helps healthcare providers </a:t>
            </a:r>
            <a:r>
              <a:rPr lang="en-US" sz="2000" dirty="0">
                <a:latin typeface="Times New Roman" pitchFamily="18" charset="0"/>
                <a:cs typeface="Times New Roman" pitchFamily="18" charset="0"/>
              </a:rPr>
              <a:t>evaluate the patient's health status before making a professional decision </a:t>
            </a:r>
            <a:r>
              <a:rPr lang="en-US" sz="2000" dirty="0" smtClean="0">
                <a:latin typeface="Times New Roman" pitchFamily="18" charset="0"/>
                <a:cs typeface="Times New Roman" pitchFamily="18" charset="0"/>
              </a:rPr>
              <a:t>on patient's health.</a:t>
            </a:r>
          </a:p>
          <a:p>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ventilator notifies the clinicians of vital cardiovascular signs and any other changes related to the patient heart rate.</a:t>
            </a:r>
          </a:p>
          <a:p>
            <a:endParaRPr lang="en-US" sz="2000" dirty="0" smtClean="0">
              <a:latin typeface="Times New Roman" pitchFamily="18" charset="0"/>
              <a:cs typeface="Times New Roman" pitchFamily="18" charset="0"/>
            </a:endParaRPr>
          </a:p>
          <a:p>
            <a:pPr marL="0" indent="0">
              <a:buNone/>
            </a:pPr>
            <a:endParaRPr lang="en-US" sz="2000" dirty="0">
              <a:latin typeface="Times New Roman" pitchFamily="18" charset="0"/>
              <a:cs typeface="Times New Roman" pitchFamily="18" charset="0"/>
            </a:endParaRPr>
          </a:p>
        </p:txBody>
      </p:sp>
      <p:pic>
        <p:nvPicPr>
          <p:cNvPr id="5"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257800" y="1600200"/>
            <a:ext cx="3505200" cy="2976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6639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n-US" sz="3200" b="1" dirty="0" smtClean="0">
                <a:latin typeface="Times New Roman" pitchFamily="18" charset="0"/>
                <a:cs typeface="Times New Roman" pitchFamily="18" charset="0"/>
              </a:rPr>
              <a:t/>
            </a:r>
            <a:br>
              <a:rPr lang="en-US" sz="3200" b="1" dirty="0" smtClean="0">
                <a:latin typeface="Times New Roman" pitchFamily="18" charset="0"/>
                <a:cs typeface="Times New Roman" pitchFamily="18" charset="0"/>
              </a:rPr>
            </a:br>
            <a:r>
              <a:rPr lang="en-US" sz="3200" b="1" dirty="0" smtClean="0">
                <a:latin typeface="Times New Roman" pitchFamily="18" charset="0"/>
                <a:cs typeface="Times New Roman" pitchFamily="18" charset="0"/>
              </a:rPr>
              <a:t>How </a:t>
            </a:r>
            <a:r>
              <a:rPr lang="en-US" sz="3200" b="1" dirty="0">
                <a:latin typeface="Times New Roman" pitchFamily="18" charset="0"/>
                <a:cs typeface="Times New Roman" pitchFamily="18" charset="0"/>
              </a:rPr>
              <a:t>mechanical </a:t>
            </a:r>
            <a:r>
              <a:rPr lang="en-US" sz="3200" b="1" dirty="0" smtClean="0">
                <a:latin typeface="Times New Roman" pitchFamily="18" charset="0"/>
                <a:cs typeface="Times New Roman" pitchFamily="18" charset="0"/>
              </a:rPr>
              <a:t>ventilation and Heart </a:t>
            </a:r>
            <a:r>
              <a:rPr lang="en-US" sz="3200" b="1" dirty="0">
                <a:latin typeface="Times New Roman" pitchFamily="18" charset="0"/>
                <a:cs typeface="Times New Roman" pitchFamily="18" charset="0"/>
              </a:rPr>
              <a:t>rate</a:t>
            </a:r>
            <a:r>
              <a:rPr lang="en-US" sz="3200" b="1" dirty="0"/>
              <a:t/>
            </a:r>
            <a:br>
              <a:rPr lang="en-US" sz="3200" b="1" dirty="0"/>
            </a:br>
            <a:endParaRPr lang="en-US" sz="3200" b="1" dirty="0"/>
          </a:p>
        </p:txBody>
      </p:sp>
      <p:sp>
        <p:nvSpPr>
          <p:cNvPr id="3" name="Content Placeholder 2"/>
          <p:cNvSpPr>
            <a:spLocks noGrp="1"/>
          </p:cNvSpPr>
          <p:nvPr>
            <p:ph sz="half" idx="1"/>
          </p:nvPr>
        </p:nvSpPr>
        <p:spPr/>
        <p:txBody>
          <a:bodyPr/>
          <a:lstStyle/>
          <a:p>
            <a:r>
              <a:rPr lang="en-US" dirty="0" smtClean="0"/>
              <a:t>Mechanical ventilation measure </a:t>
            </a:r>
            <a:r>
              <a:rPr lang="en-US" dirty="0"/>
              <a:t>the heart rate of the </a:t>
            </a:r>
            <a:r>
              <a:rPr lang="en-US" dirty="0" smtClean="0"/>
              <a:t>patient</a:t>
            </a:r>
          </a:p>
          <a:p>
            <a:r>
              <a:rPr lang="en-US" dirty="0" smtClean="0"/>
              <a:t>Helps in assessment of heart rate changes </a:t>
            </a:r>
          </a:p>
          <a:p>
            <a:r>
              <a:rPr lang="en-US" dirty="0" smtClean="0"/>
              <a:t>Notifies patient in case their health status worsen</a:t>
            </a:r>
            <a:endParaRPr lang="en-US" dirty="0"/>
          </a:p>
        </p:txBody>
      </p:sp>
      <p:sp>
        <p:nvSpPr>
          <p:cNvPr id="4" name="Content Placeholder 3"/>
          <p:cNvSpPr>
            <a:spLocks noGrp="1"/>
          </p:cNvSpPr>
          <p:nvPr>
            <p:ph sz="half" idx="2"/>
          </p:nvPr>
        </p:nvSpPr>
        <p:spPr>
          <a:xfrm>
            <a:off x="4953000" y="1600200"/>
            <a:ext cx="3733800" cy="2681287"/>
          </a:xfrm>
        </p:spPr>
        <p:txBody>
          <a:bodyPr/>
          <a:lstStyle/>
          <a:p>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22128"/>
            <a:ext cx="3733800" cy="265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5461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err="1" smtClean="0">
                <a:latin typeface="Times New Roman" pitchFamily="18" charset="0"/>
                <a:cs typeface="Times New Roman" pitchFamily="18" charset="0"/>
              </a:rPr>
              <a:t>Cont..</a:t>
            </a:r>
            <a:r>
              <a:rPr lang="en-US" sz="2800" b="1" dirty="0" err="1" smtClean="0">
                <a:latin typeface="Times New Roman" pitchFamily="18" charset="0"/>
                <a:cs typeface="Times New Roman" pitchFamily="18" charset="0"/>
              </a:rPr>
              <a:t>How</a:t>
            </a:r>
            <a:r>
              <a:rPr lang="en-US" sz="2800" b="1" dirty="0" smtClean="0">
                <a:latin typeface="Times New Roman" pitchFamily="18" charset="0"/>
                <a:cs typeface="Times New Roman" pitchFamily="18" charset="0"/>
              </a:rPr>
              <a:t> mechanical ventilation and Heart rate</a:t>
            </a:r>
            <a:endParaRPr lang="en-US" sz="2800" b="1" dirty="0">
              <a:latin typeface="Times New Roman" pitchFamily="18" charset="0"/>
              <a:cs typeface="Times New Roman" pitchFamily="18" charset="0"/>
            </a:endParaRPr>
          </a:p>
        </p:txBody>
      </p:sp>
      <p:sp>
        <p:nvSpPr>
          <p:cNvPr id="3" name="Content Placeholder 2"/>
          <p:cNvSpPr>
            <a:spLocks noGrp="1"/>
          </p:cNvSpPr>
          <p:nvPr>
            <p:ph sz="half" idx="1"/>
          </p:nvPr>
        </p:nvSpPr>
        <p:spPr/>
        <p:txBody>
          <a:bodyPr>
            <a:normAutofit/>
          </a:bodyPr>
          <a:lstStyle/>
          <a:p>
            <a:r>
              <a:rPr lang="en-US" dirty="0" smtClean="0"/>
              <a:t>The mechanical ventilation </a:t>
            </a:r>
            <a:r>
              <a:rPr lang="en-US" dirty="0"/>
              <a:t>checks the minimum or the maximum heart rate of the </a:t>
            </a:r>
            <a:r>
              <a:rPr lang="en-US" dirty="0" smtClean="0"/>
              <a:t>patient</a:t>
            </a:r>
          </a:p>
          <a:p>
            <a:r>
              <a:rPr lang="en-US" dirty="0" smtClean="0"/>
              <a:t>It enables </a:t>
            </a:r>
            <a:r>
              <a:rPr lang="en-US" dirty="0"/>
              <a:t>the clinician to give the patient clinical </a:t>
            </a:r>
            <a:r>
              <a:rPr lang="en-US" dirty="0" smtClean="0"/>
              <a:t>attention</a:t>
            </a:r>
          </a:p>
          <a:p>
            <a:r>
              <a:rPr lang="en-US" dirty="0" smtClean="0"/>
              <a:t>It is useful for the healthcare professional to improve services offered in healthcare </a:t>
            </a:r>
          </a:p>
          <a:p>
            <a:endParaRPr lang="en-US" dirty="0"/>
          </a:p>
        </p:txBody>
      </p:sp>
      <p:sp>
        <p:nvSpPr>
          <p:cNvPr id="4" name="Content Placeholder 3"/>
          <p:cNvSpPr>
            <a:spLocks noGrp="1"/>
          </p:cNvSpPr>
          <p:nvPr>
            <p:ph sz="half" idx="2"/>
          </p:nvPr>
        </p:nvSpPr>
        <p:spPr>
          <a:xfrm>
            <a:off x="4791075" y="1905000"/>
            <a:ext cx="3581400" cy="2771775"/>
          </a:xfrm>
        </p:spPr>
        <p:txBody>
          <a:bodyPr>
            <a:normAutofit/>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752600"/>
            <a:ext cx="3590925" cy="292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337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latin typeface="Times New Roman" pitchFamily="18" charset="0"/>
                <a:cs typeface="Times New Roman" pitchFamily="18" charset="0"/>
              </a:rPr>
              <a:t>Cont...The  mechanical ventilation and Heart rate</a:t>
            </a:r>
            <a:endParaRPr lang="en-US" sz="2800" dirty="0"/>
          </a:p>
        </p:txBody>
      </p:sp>
      <p:sp>
        <p:nvSpPr>
          <p:cNvPr id="3" name="Content Placeholder 2"/>
          <p:cNvSpPr>
            <a:spLocks noGrp="1"/>
          </p:cNvSpPr>
          <p:nvPr>
            <p:ph sz="half" idx="1"/>
          </p:nvPr>
        </p:nvSpPr>
        <p:spPr/>
        <p:txBody>
          <a:bodyPr>
            <a:normAutofit/>
          </a:bodyPr>
          <a:lstStyle/>
          <a:p>
            <a:r>
              <a:rPr lang="en-US" dirty="0" smtClean="0"/>
              <a:t>The </a:t>
            </a:r>
            <a:r>
              <a:rPr lang="en-US" dirty="0"/>
              <a:t>electrocardiogram </a:t>
            </a:r>
            <a:r>
              <a:rPr lang="en-US" dirty="0" smtClean="0"/>
              <a:t>is placed in </a:t>
            </a:r>
            <a:r>
              <a:rPr lang="en-US" dirty="0"/>
              <a:t>the correct position on the patient to allow the system to work </a:t>
            </a:r>
            <a:r>
              <a:rPr lang="en-US" dirty="0" smtClean="0"/>
              <a:t>effectively</a:t>
            </a:r>
          </a:p>
          <a:p>
            <a:r>
              <a:rPr lang="en-US" dirty="0" smtClean="0"/>
              <a:t>It placed in chest position to </a:t>
            </a:r>
            <a:r>
              <a:rPr lang="en-US" dirty="0"/>
              <a:t>detect the patient's heart </a:t>
            </a:r>
            <a:r>
              <a:rPr lang="en-US" dirty="0" smtClean="0"/>
              <a:t>rate</a:t>
            </a:r>
          </a:p>
          <a:p>
            <a:r>
              <a:rPr lang="en-US" dirty="0"/>
              <a:t>The leads are also placed </a:t>
            </a:r>
            <a:r>
              <a:rPr lang="en-US" dirty="0" smtClean="0"/>
              <a:t>for the system to display information  </a:t>
            </a:r>
            <a:r>
              <a:rPr lang="en-US" dirty="0"/>
              <a:t>monitor for the clinician to observe heart rate.</a:t>
            </a:r>
          </a:p>
          <a:p>
            <a:endParaRPr lang="en-US" dirty="0" smtClean="0"/>
          </a:p>
          <a:p>
            <a:endParaRPr lang="en-US" dirty="0"/>
          </a:p>
        </p:txBody>
      </p:sp>
      <p:pic>
        <p:nvPicPr>
          <p:cNvPr id="5" name="Content Placeholder 4" descr="electrocardiography | Definition &amp;amp; Uses | Britannica"/>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981201"/>
            <a:ext cx="4038600" cy="3022226"/>
          </a:xfrm>
          <a:prstGeom prst="rect">
            <a:avLst/>
          </a:prstGeom>
          <a:noFill/>
          <a:ln>
            <a:noFill/>
          </a:ln>
        </p:spPr>
      </p:pic>
    </p:spTree>
    <p:extLst>
      <p:ext uri="{BB962C8B-B14F-4D97-AF65-F5344CB8AC3E}">
        <p14:creationId xmlns:p14="http://schemas.microsoft.com/office/powerpoint/2010/main" val="3361540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latin typeface="Times New Roman" pitchFamily="18" charset="0"/>
                <a:cs typeface="Times New Roman" pitchFamily="18" charset="0"/>
              </a:rPr>
              <a:t>Cont...How mechanical ventilation and Heart rate</a:t>
            </a:r>
            <a:endParaRPr lang="en-US" sz="2800" dirty="0"/>
          </a:p>
        </p:txBody>
      </p:sp>
      <p:sp>
        <p:nvSpPr>
          <p:cNvPr id="3" name="Content Placeholder 2"/>
          <p:cNvSpPr>
            <a:spLocks noGrp="1"/>
          </p:cNvSpPr>
          <p:nvPr>
            <p:ph sz="half" idx="1"/>
          </p:nvPr>
        </p:nvSpPr>
        <p:spPr/>
        <p:txBody>
          <a:bodyPr>
            <a:normAutofit fontScale="92500" lnSpcReduction="20000"/>
          </a:bodyPr>
          <a:lstStyle/>
          <a:p>
            <a:r>
              <a:rPr lang="en-US" dirty="0"/>
              <a:t>The computers scan the electrocardiogram to detect any changes in the heart rate of the </a:t>
            </a:r>
            <a:r>
              <a:rPr lang="en-US" dirty="0" smtClean="0"/>
              <a:t>patient</a:t>
            </a:r>
          </a:p>
          <a:p>
            <a:r>
              <a:rPr lang="en-US" dirty="0" smtClean="0"/>
              <a:t>It works with </a:t>
            </a:r>
            <a:r>
              <a:rPr lang="en-US" dirty="0"/>
              <a:t>close integration of </a:t>
            </a:r>
            <a:r>
              <a:rPr lang="en-US" dirty="0" smtClean="0"/>
              <a:t>alarms to notify clinician detect heart rate changes </a:t>
            </a:r>
          </a:p>
          <a:p>
            <a:r>
              <a:rPr lang="en-US" dirty="0"/>
              <a:t>The activation of alarm depends on </a:t>
            </a:r>
            <a:r>
              <a:rPr lang="en-US" dirty="0" smtClean="0"/>
              <a:t> </a:t>
            </a:r>
            <a:r>
              <a:rPr lang="en-US" dirty="0"/>
              <a:t>factors such as disconnection of electrocardiogram electrodes from the patient or if the ventilators are disconnected from the patient's body</a:t>
            </a:r>
          </a:p>
          <a:p>
            <a:endParaRPr lang="en-US" dirty="0"/>
          </a:p>
        </p:txBody>
      </p:sp>
      <p:sp>
        <p:nvSpPr>
          <p:cNvPr id="4" name="Content Placeholder 3"/>
          <p:cNvSpPr>
            <a:spLocks noGrp="1"/>
          </p:cNvSpPr>
          <p:nvPr>
            <p:ph sz="half" idx="2"/>
          </p:nvPr>
        </p:nvSpPr>
        <p:spPr>
          <a:xfrm>
            <a:off x="4648200" y="2276475"/>
            <a:ext cx="4038600" cy="2600325"/>
          </a:xfrm>
        </p:spPr>
        <p:txBody>
          <a:bodyPr>
            <a:normAutofit fontScale="92500" lnSpcReduction="20000"/>
          </a:bodyPr>
          <a:lstStyle/>
          <a:p>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276475"/>
            <a:ext cx="3333750" cy="219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9436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fontScale="90000"/>
          </a:bodyPr>
          <a:lstStyle/>
          <a:p>
            <a:r>
              <a:rPr lang="en-US" sz="3600" b="1" dirty="0" smtClean="0">
                <a:latin typeface="Times New Roman" pitchFamily="18" charset="0"/>
                <a:cs typeface="Times New Roman" pitchFamily="18" charset="0"/>
              </a:rPr>
              <a:t>The </a:t>
            </a:r>
            <a:r>
              <a:rPr lang="en-US" sz="3600" b="1" dirty="0" smtClean="0">
                <a:latin typeface="Times New Roman" pitchFamily="18" charset="0"/>
                <a:cs typeface="Times New Roman" pitchFamily="18" charset="0"/>
              </a:rPr>
              <a:t> mechanical ventilation and </a:t>
            </a:r>
            <a:r>
              <a:rPr lang="en-US" sz="3600" b="1" dirty="0" smtClean="0">
                <a:latin typeface="Times New Roman" pitchFamily="18" charset="0"/>
                <a:cs typeface="Times New Roman" pitchFamily="18" charset="0"/>
              </a:rPr>
              <a:t>Temperature</a:t>
            </a:r>
            <a:endParaRPr lang="en-US" dirty="0"/>
          </a:p>
        </p:txBody>
      </p:sp>
      <p:sp>
        <p:nvSpPr>
          <p:cNvPr id="3" name="Content Placeholder 2"/>
          <p:cNvSpPr>
            <a:spLocks noGrp="1"/>
          </p:cNvSpPr>
          <p:nvPr>
            <p:ph sz="half" idx="1"/>
          </p:nvPr>
        </p:nvSpPr>
        <p:spPr/>
        <p:txBody>
          <a:bodyPr>
            <a:normAutofit/>
          </a:bodyPr>
          <a:lstStyle/>
          <a:p>
            <a:r>
              <a:rPr lang="en-US" dirty="0" smtClean="0"/>
              <a:t>The machine is useful in monitoring patient’s temperature</a:t>
            </a:r>
          </a:p>
          <a:p>
            <a:r>
              <a:rPr lang="en-US" dirty="0" smtClean="0"/>
              <a:t>The clinicians use the mechanical ventilation machines to determine temperature of a patient </a:t>
            </a:r>
          </a:p>
          <a:p>
            <a:r>
              <a:rPr lang="en-US" dirty="0" smtClean="0"/>
              <a:t>It is mostly done through patient’s mouth</a:t>
            </a:r>
            <a:endParaRPr lang="en-US" dirty="0"/>
          </a:p>
        </p:txBody>
      </p:sp>
      <p:sp>
        <p:nvSpPr>
          <p:cNvPr id="4" name="Content Placeholder 3"/>
          <p:cNvSpPr>
            <a:spLocks noGrp="1"/>
          </p:cNvSpPr>
          <p:nvPr>
            <p:ph sz="half" idx="2"/>
          </p:nvPr>
        </p:nvSpPr>
        <p:spPr>
          <a:xfrm>
            <a:off x="4648200" y="1600200"/>
            <a:ext cx="4038600" cy="3967163"/>
          </a:xfrm>
        </p:spPr>
        <p:txBody>
          <a:bodyPr>
            <a:normAutofit/>
          </a:bodyPr>
          <a:lstStyle/>
          <a:p>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524000"/>
            <a:ext cx="4038600" cy="3818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25523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err="1">
                <a:latin typeface="Times New Roman" pitchFamily="18" charset="0"/>
                <a:cs typeface="Times New Roman" pitchFamily="18" charset="0"/>
              </a:rPr>
              <a:t>C</a:t>
            </a:r>
            <a:r>
              <a:rPr lang="en-US" sz="2800" b="1" dirty="0" err="1" smtClean="0">
                <a:latin typeface="Times New Roman" pitchFamily="18" charset="0"/>
                <a:cs typeface="Times New Roman" pitchFamily="18" charset="0"/>
              </a:rPr>
              <a:t>ont</a:t>
            </a:r>
            <a:r>
              <a:rPr lang="en-US" sz="2800" b="1" dirty="0" smtClean="0">
                <a:latin typeface="Times New Roman" pitchFamily="18" charset="0"/>
                <a:cs typeface="Times New Roman" pitchFamily="18" charset="0"/>
              </a:rPr>
              <a:t>:..How mechanical ventilation and Temperature</a:t>
            </a:r>
            <a:endParaRPr lang="en-US" sz="2800" dirty="0"/>
          </a:p>
        </p:txBody>
      </p:sp>
      <p:sp>
        <p:nvSpPr>
          <p:cNvPr id="3" name="Content Placeholder 2"/>
          <p:cNvSpPr>
            <a:spLocks noGrp="1"/>
          </p:cNvSpPr>
          <p:nvPr>
            <p:ph sz="half" idx="1"/>
          </p:nvPr>
        </p:nvSpPr>
        <p:spPr/>
        <p:txBody>
          <a:bodyPr>
            <a:normAutofit/>
          </a:bodyPr>
          <a:lstStyle/>
          <a:p>
            <a:r>
              <a:rPr lang="en-US" dirty="0" smtClean="0"/>
              <a:t> </a:t>
            </a:r>
            <a:r>
              <a:rPr lang="en-US" dirty="0" smtClean="0"/>
              <a:t>Several factors affect the average body temperatures of the patient </a:t>
            </a:r>
          </a:p>
          <a:p>
            <a:r>
              <a:rPr lang="en-US" dirty="0" smtClean="0"/>
              <a:t>Some of these </a:t>
            </a:r>
            <a:r>
              <a:rPr lang="en-US" dirty="0"/>
              <a:t>factors includes hypothermia, tissue necrosis, and </a:t>
            </a:r>
            <a:r>
              <a:rPr lang="en-US" dirty="0" smtClean="0"/>
              <a:t>fever</a:t>
            </a:r>
          </a:p>
          <a:p>
            <a:r>
              <a:rPr lang="en-US" dirty="0"/>
              <a:t>high body temperatures of the </a:t>
            </a:r>
            <a:r>
              <a:rPr lang="en-US" dirty="0" smtClean="0"/>
              <a:t>patient can be caused by  </a:t>
            </a:r>
            <a:r>
              <a:rPr lang="en-US" dirty="0" err="1"/>
              <a:t>Leukaemia</a:t>
            </a:r>
            <a:r>
              <a:rPr lang="en-US" dirty="0"/>
              <a:t> and other metabolic-related </a:t>
            </a:r>
            <a:r>
              <a:rPr lang="en-US" dirty="0" smtClean="0"/>
              <a:t>diseases </a:t>
            </a:r>
            <a:endParaRPr lang="en-US" dirty="0"/>
          </a:p>
        </p:txBody>
      </p:sp>
      <p:pic>
        <p:nvPicPr>
          <p:cNvPr id="5" name="Content Placeholder 4" descr="Leukemia Cancer Treatment in India and Cost"/>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029200" y="2057400"/>
            <a:ext cx="3657600" cy="2743200"/>
          </a:xfrm>
          <a:prstGeom prst="rect">
            <a:avLst/>
          </a:prstGeom>
          <a:noFill/>
          <a:ln>
            <a:noFill/>
          </a:ln>
        </p:spPr>
      </p:pic>
    </p:spTree>
    <p:extLst>
      <p:ext uri="{BB962C8B-B14F-4D97-AF65-F5344CB8AC3E}">
        <p14:creationId xmlns:p14="http://schemas.microsoft.com/office/powerpoint/2010/main" val="39754766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ummer">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TM01972873[[fn=Summer]]</Template>
  <TotalTime>425</TotalTime>
  <Words>1199</Words>
  <Application>Microsoft Office PowerPoint</Application>
  <PresentationFormat>On-screen Show (4:3)</PresentationFormat>
  <Paragraphs>61</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Summer</vt:lpstr>
      <vt:lpstr> Initial Patient Assessment Sendie saint-Fleur  Hernandez. D Keiser university</vt:lpstr>
      <vt:lpstr>Initial Patient Assessment</vt:lpstr>
      <vt:lpstr>How the ventilation mechanism is useful  </vt:lpstr>
      <vt:lpstr> How mechanical ventilation and Heart rate </vt:lpstr>
      <vt:lpstr>Cont..How mechanical ventilation and Heart rate</vt:lpstr>
      <vt:lpstr>Cont...The  mechanical ventilation and Heart rate</vt:lpstr>
      <vt:lpstr>Cont...How mechanical ventilation and Heart rate</vt:lpstr>
      <vt:lpstr>The  mechanical ventilation and Temperature</vt:lpstr>
      <vt:lpstr>Cont:..How mechanical ventilation and Temperature</vt:lpstr>
      <vt:lpstr>Cont:..How mechanical ventilation and Temperature</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 1</dc:creator>
  <cp:lastModifiedBy>user 1</cp:lastModifiedBy>
  <cp:revision>51</cp:revision>
  <dcterms:created xsi:type="dcterms:W3CDTF">2021-08-17T13:20:17Z</dcterms:created>
  <dcterms:modified xsi:type="dcterms:W3CDTF">2021-08-17T20:26:16Z</dcterms:modified>
</cp:coreProperties>
</file>